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handoutMasterIdLst>
    <p:handoutMasterId r:id="rId19"/>
  </p:handoutMasterIdLst>
  <p:sldIdLst>
    <p:sldId id="270" r:id="rId2"/>
    <p:sldId id="295" r:id="rId3"/>
    <p:sldId id="287" r:id="rId4"/>
    <p:sldId id="285" r:id="rId5"/>
    <p:sldId id="290" r:id="rId6"/>
    <p:sldId id="305" r:id="rId7"/>
    <p:sldId id="291" r:id="rId8"/>
    <p:sldId id="297" r:id="rId9"/>
    <p:sldId id="298" r:id="rId10"/>
    <p:sldId id="299" r:id="rId11"/>
    <p:sldId id="294" r:id="rId12"/>
    <p:sldId id="284" r:id="rId13"/>
    <p:sldId id="300" r:id="rId14"/>
    <p:sldId id="301" r:id="rId15"/>
    <p:sldId id="304" r:id="rId16"/>
    <p:sldId id="292"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clrMode="bw"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6262"/>
    <a:srgbClr val="404040"/>
    <a:srgbClr val="EBB2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3" autoAdjust="0"/>
    <p:restoredTop sz="94639" autoAdjust="0"/>
  </p:normalViewPr>
  <p:slideViewPr>
    <p:cSldViewPr snapToGrid="0" snapToObjects="1">
      <p:cViewPr varScale="1">
        <p:scale>
          <a:sx n="41" d="100"/>
          <a:sy n="41" d="100"/>
        </p:scale>
        <p:origin x="1356"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1E682B9-A16B-C549-8799-BA721B7C4A92}" type="datetimeFigureOut">
              <a:rPr lang="en-US" smtClean="0"/>
              <a:t>11/20/2017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A8F9439-693E-DF4B-A2A5-52A2DA47FC7A}" type="slidenum">
              <a:rPr lang="en-US" smtClean="0"/>
              <a:t>‹#›</a:t>
            </a:fld>
            <a:endParaRPr lang="en-US"/>
          </a:p>
        </p:txBody>
      </p:sp>
    </p:spTree>
    <p:extLst>
      <p:ext uri="{BB962C8B-B14F-4D97-AF65-F5344CB8AC3E}">
        <p14:creationId xmlns:p14="http://schemas.microsoft.com/office/powerpoint/2010/main" val="17622998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D4B841-0BE8-4C47-A980-FDF0F8689068}" type="datetimeFigureOut">
              <a:rPr lang="en-US" smtClean="0"/>
              <a:t>11/20/2017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7954BF-1487-462C-A043-87758C0D2362}" type="slidenum">
              <a:rPr lang="en-US" smtClean="0"/>
              <a:t>‹#›</a:t>
            </a:fld>
            <a:endParaRPr lang="en-US"/>
          </a:p>
        </p:txBody>
      </p:sp>
    </p:spTree>
    <p:extLst>
      <p:ext uri="{BB962C8B-B14F-4D97-AF65-F5344CB8AC3E}">
        <p14:creationId xmlns:p14="http://schemas.microsoft.com/office/powerpoint/2010/main" val="25874013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MPS-Background-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1014412"/>
            <a:ext cx="7772400" cy="1470025"/>
          </a:xfrm>
        </p:spPr>
        <p:txBody>
          <a:bodyPr>
            <a:noAutofit/>
          </a:bodyPr>
          <a:lstStyle>
            <a:lvl1pPr>
              <a:defRPr sz="5400"/>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552825"/>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8" name="Picture 7" descr="DMPS logo .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89395" y="5440791"/>
            <a:ext cx="1106479" cy="464722"/>
          </a:xfrm>
          <a:prstGeom prst="rect">
            <a:avLst/>
          </a:prstGeom>
        </p:spPr>
      </p:pic>
      <p:pic>
        <p:nvPicPr>
          <p:cNvPr id="9" name="Picture 8"/>
          <p:cNvPicPr>
            <a:picLocks noChangeAspect="1"/>
          </p:cNvPicPr>
          <p:nvPr userDrawn="1"/>
        </p:nvPicPr>
        <p:blipFill>
          <a:blip r:embed="rId4"/>
          <a:stretch>
            <a:fillRect/>
          </a:stretch>
        </p:blipFill>
        <p:spPr>
          <a:xfrm>
            <a:off x="3675071" y="6106830"/>
            <a:ext cx="1716827" cy="441605"/>
          </a:xfrm>
          <a:prstGeom prst="rect">
            <a:avLst/>
          </a:prstGeom>
        </p:spPr>
      </p:pic>
    </p:spTree>
    <p:extLst>
      <p:ext uri="{BB962C8B-B14F-4D97-AF65-F5344CB8AC3E}">
        <p14:creationId xmlns:p14="http://schemas.microsoft.com/office/powerpoint/2010/main" val="35937230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Table Placeholder 3"/>
          <p:cNvSpPr>
            <a:spLocks noGrp="1"/>
          </p:cNvSpPr>
          <p:nvPr>
            <p:ph type="tbl" sz="quarter" idx="10"/>
          </p:nvPr>
        </p:nvSpPr>
        <p:spPr>
          <a:xfrm>
            <a:off x="457200" y="2198689"/>
            <a:ext cx="8229600" cy="3944936"/>
          </a:xfrm>
        </p:spPr>
        <p:txBody>
          <a:bodyPr/>
          <a:lstStyle/>
          <a:p>
            <a:endParaRPr lang="en-US" dirty="0"/>
          </a:p>
        </p:txBody>
      </p:sp>
      <p:sp>
        <p:nvSpPr>
          <p:cNvPr id="6" name="Text Placeholder 5"/>
          <p:cNvSpPr>
            <a:spLocks noGrp="1"/>
          </p:cNvSpPr>
          <p:nvPr>
            <p:ph type="body" sz="quarter" idx="11"/>
          </p:nvPr>
        </p:nvSpPr>
        <p:spPr>
          <a:xfrm>
            <a:off x="457200" y="1473204"/>
            <a:ext cx="8229600" cy="55562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54857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464067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Rectangle 2"/>
          <p:cNvSpPr/>
          <p:nvPr userDrawn="1"/>
        </p:nvSpPr>
        <p:spPr>
          <a:xfrm>
            <a:off x="0" y="0"/>
            <a:ext cx="9144000" cy="145256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34151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5" name="Picture 4" descr="transition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722313" y="1771651"/>
            <a:ext cx="7772400" cy="1362075"/>
          </a:xfrm>
        </p:spPr>
        <p:txBody>
          <a:bodyPr anchor="t"/>
          <a:lstStyle>
            <a:lvl1pPr algn="ctr">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3208340"/>
            <a:ext cx="7772400" cy="633412"/>
          </a:xfrm>
        </p:spPr>
        <p:txBody>
          <a:bodyPr anchor="b">
            <a:normAutofit/>
          </a:bodyPr>
          <a:lstStyle>
            <a:lvl1pPr marL="0" indent="0" algn="ctr">
              <a:buNone/>
              <a:defRPr sz="2400">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37698015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picTx">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a:xfrm>
            <a:off x="4245936" y="6557946"/>
            <a:ext cx="2002464" cy="226902"/>
          </a:xfrm>
          <a:prstGeom prst="rect">
            <a:avLst/>
          </a:prstGeom>
        </p:spPr>
        <p:txBody>
          <a:bodyPr/>
          <a:lstStyle/>
          <a:p>
            <a:fld id="{447DCA33-D0BA-4324-A86E-D8C0BD08A3DD}" type="datetimeFigureOut">
              <a:rPr lang="en-US" smtClean="0"/>
              <a:pPr/>
              <a:t>11/20/2017</a:t>
            </a:fld>
            <a:endParaRPr lang="en-US"/>
          </a:p>
        </p:txBody>
      </p:sp>
      <p:sp>
        <p:nvSpPr>
          <p:cNvPr id="6" name="Footer Placeholder 5"/>
          <p:cNvSpPr>
            <a:spLocks noGrp="1"/>
          </p:cNvSpPr>
          <p:nvPr>
            <p:ph type="ftr" sz="quarter" idx="11"/>
          </p:nvPr>
        </p:nvSpPr>
        <p:spPr>
          <a:xfrm>
            <a:off x="457200" y="6557946"/>
            <a:ext cx="3657600" cy="228600"/>
          </a:xfrm>
          <a:prstGeom prst="rect">
            <a:avLst/>
          </a:prstGeom>
        </p:spPr>
        <p:txBody>
          <a:bodyPr/>
          <a:lstStyle/>
          <a:p>
            <a:endParaRPr lang="en-US"/>
          </a:p>
        </p:txBody>
      </p:sp>
      <p:sp>
        <p:nvSpPr>
          <p:cNvPr id="7" name="Slide Number Placeholder 6"/>
          <p:cNvSpPr>
            <a:spLocks noGrp="1"/>
          </p:cNvSpPr>
          <p:nvPr>
            <p:ph type="sldNum" sz="quarter" idx="12"/>
          </p:nvPr>
        </p:nvSpPr>
        <p:spPr>
          <a:xfrm>
            <a:off x="6251448" y="6556248"/>
            <a:ext cx="588336" cy="228600"/>
          </a:xfrm>
          <a:prstGeom prst="rect">
            <a:avLst/>
          </a:prstGeom>
        </p:spPr>
        <p:txBody>
          <a:bodyPr/>
          <a:lstStyle/>
          <a:p>
            <a:fld id="{CE05657F-2C32-4506-ADA2-3A1456FEFEA7}" type="slidenum">
              <a:rPr lang="en-US" smtClean="0"/>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extLst>
      <p:ext uri="{BB962C8B-B14F-4D97-AF65-F5344CB8AC3E}">
        <p14:creationId xmlns:p14="http://schemas.microsoft.com/office/powerpoint/2010/main" val="1968508360"/>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latin typeface="Gill Sans MT"/>
                <a:cs typeface="Gill Sans MT"/>
              </a:defRPr>
            </a:lvl1pPr>
            <a:lvl2pPr>
              <a:defRPr>
                <a:latin typeface="Gill Sans MT"/>
                <a:cs typeface="Gill Sans MT"/>
              </a:defRPr>
            </a:lvl2pPr>
            <a:lvl3pPr>
              <a:defRPr>
                <a:latin typeface="Gill Sans MT"/>
                <a:cs typeface="Gill Sans MT"/>
              </a:defRPr>
            </a:lvl3pPr>
            <a:lvl4pPr>
              <a:defRPr>
                <a:latin typeface="Gill Sans MT"/>
                <a:cs typeface="Gill Sans MT"/>
              </a:defRPr>
            </a:lvl4pPr>
            <a:lvl5pPr>
              <a:defRPr>
                <a:latin typeface="Gill Sans MT"/>
                <a:cs typeface="Gill Sans M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87712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atin typeface="Gill Sans MT"/>
                <a:cs typeface="Gill Sans MT"/>
              </a:defRPr>
            </a:lvl1pPr>
            <a:lvl2pPr>
              <a:defRPr sz="2400">
                <a:latin typeface="Gill Sans MT"/>
                <a:cs typeface="Gill Sans MT"/>
              </a:defRPr>
            </a:lvl2pPr>
            <a:lvl3pPr>
              <a:defRPr sz="2000">
                <a:latin typeface="Gill Sans MT"/>
                <a:cs typeface="Gill Sans MT"/>
              </a:defRPr>
            </a:lvl3pPr>
            <a:lvl4pPr>
              <a:defRPr sz="1800">
                <a:latin typeface="Gill Sans MT"/>
                <a:cs typeface="Gill Sans MT"/>
              </a:defRPr>
            </a:lvl4pPr>
            <a:lvl5pPr>
              <a:defRPr sz="1800">
                <a:latin typeface="Gill Sans MT"/>
                <a:cs typeface="Gill Sans MT"/>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atin typeface="Gill Sans MT"/>
                <a:cs typeface="Gill Sans MT"/>
              </a:defRPr>
            </a:lvl1pPr>
            <a:lvl2pPr>
              <a:defRPr sz="2400">
                <a:latin typeface="Gill Sans MT"/>
                <a:cs typeface="Gill Sans MT"/>
              </a:defRPr>
            </a:lvl2pPr>
            <a:lvl3pPr>
              <a:defRPr sz="2000">
                <a:latin typeface="Gill Sans MT"/>
                <a:cs typeface="Gill Sans MT"/>
              </a:defRPr>
            </a:lvl3pPr>
            <a:lvl4pPr>
              <a:defRPr sz="1800">
                <a:latin typeface="Gill Sans MT"/>
                <a:cs typeface="Gill Sans MT"/>
              </a:defRPr>
            </a:lvl4pPr>
            <a:lvl5pPr>
              <a:defRPr sz="1800">
                <a:latin typeface="Gill Sans MT"/>
                <a:cs typeface="Gill Sans MT"/>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94533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Picture Placeholder 3"/>
          <p:cNvSpPr>
            <a:spLocks noGrp="1"/>
          </p:cNvSpPr>
          <p:nvPr>
            <p:ph type="pic" sz="quarter" idx="10"/>
          </p:nvPr>
        </p:nvSpPr>
        <p:spPr>
          <a:xfrm>
            <a:off x="0" y="1417638"/>
            <a:ext cx="3286125" cy="2320925"/>
          </a:xfrm>
        </p:spPr>
        <p:txBody>
          <a:bodyPr/>
          <a:lstStyle/>
          <a:p>
            <a:endParaRPr lang="en-US"/>
          </a:p>
        </p:txBody>
      </p:sp>
      <p:sp>
        <p:nvSpPr>
          <p:cNvPr id="5" name="Picture Placeholder 3"/>
          <p:cNvSpPr>
            <a:spLocks noGrp="1"/>
          </p:cNvSpPr>
          <p:nvPr>
            <p:ph type="pic" sz="quarter" idx="11"/>
          </p:nvPr>
        </p:nvSpPr>
        <p:spPr>
          <a:xfrm>
            <a:off x="0" y="3841749"/>
            <a:ext cx="3286125" cy="2357437"/>
          </a:xfrm>
        </p:spPr>
        <p:txBody>
          <a:bodyPr/>
          <a:lstStyle/>
          <a:p>
            <a:endParaRPr lang="en-US"/>
          </a:p>
        </p:txBody>
      </p:sp>
      <p:sp>
        <p:nvSpPr>
          <p:cNvPr id="7" name="Content Placeholder 6"/>
          <p:cNvSpPr>
            <a:spLocks noGrp="1"/>
          </p:cNvSpPr>
          <p:nvPr>
            <p:ph sz="quarter" idx="12"/>
          </p:nvPr>
        </p:nvSpPr>
        <p:spPr>
          <a:xfrm>
            <a:off x="3698875" y="1417638"/>
            <a:ext cx="4987926" cy="478154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86331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Picture Placeholder 3"/>
          <p:cNvSpPr>
            <a:spLocks noGrp="1"/>
          </p:cNvSpPr>
          <p:nvPr>
            <p:ph type="pic" sz="quarter" idx="10"/>
          </p:nvPr>
        </p:nvSpPr>
        <p:spPr>
          <a:xfrm>
            <a:off x="-1" y="1417638"/>
            <a:ext cx="3286125" cy="4781550"/>
          </a:xfrm>
        </p:spPr>
        <p:txBody>
          <a:bodyPr/>
          <a:lstStyle/>
          <a:p>
            <a:endParaRPr lang="en-US" dirty="0"/>
          </a:p>
        </p:txBody>
      </p:sp>
      <p:sp>
        <p:nvSpPr>
          <p:cNvPr id="7" name="Content Placeholder 6"/>
          <p:cNvSpPr>
            <a:spLocks noGrp="1"/>
          </p:cNvSpPr>
          <p:nvPr>
            <p:ph sz="quarter" idx="12"/>
          </p:nvPr>
        </p:nvSpPr>
        <p:spPr>
          <a:xfrm>
            <a:off x="3698875" y="1417638"/>
            <a:ext cx="4987926" cy="4781548"/>
          </a:xfrm>
        </p:spPr>
        <p:txBody>
          <a:bodyPr/>
          <a:lstStyle>
            <a:lvl1pPr>
              <a:defRPr>
                <a:latin typeface="Gill Sans MT"/>
                <a:cs typeface="Gill Sans MT"/>
              </a:defRPr>
            </a:lvl1pPr>
            <a:lvl2pPr>
              <a:defRPr>
                <a:latin typeface="Gill Sans MT"/>
                <a:cs typeface="Gill Sans MT"/>
              </a:defRPr>
            </a:lvl2pPr>
            <a:lvl3pPr>
              <a:defRPr>
                <a:latin typeface="Gill Sans MT"/>
                <a:cs typeface="Gill Sans MT"/>
              </a:defRPr>
            </a:lvl3pPr>
            <a:lvl4pPr>
              <a:defRPr>
                <a:latin typeface="Gill Sans MT"/>
                <a:cs typeface="Gill Sans MT"/>
              </a:defRPr>
            </a:lvl4pPr>
            <a:lvl5pPr>
              <a:defRPr>
                <a:latin typeface="Gill Sans MT"/>
                <a:cs typeface="Gill Sans M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739219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0" y="1417638"/>
            <a:ext cx="4492625" cy="2519362"/>
          </a:xfrm>
        </p:spPr>
        <p:txBody>
          <a:bodyPr/>
          <a:lstStyle/>
          <a:p>
            <a:endParaRPr lang="en-US"/>
          </a:p>
        </p:txBody>
      </p:sp>
      <p:sp>
        <p:nvSpPr>
          <p:cNvPr id="5" name="Picture Placeholder 3"/>
          <p:cNvSpPr>
            <a:spLocks noGrp="1"/>
          </p:cNvSpPr>
          <p:nvPr>
            <p:ph type="pic" sz="quarter" idx="11"/>
          </p:nvPr>
        </p:nvSpPr>
        <p:spPr>
          <a:xfrm>
            <a:off x="4595812" y="1417638"/>
            <a:ext cx="4548188" cy="2519362"/>
          </a:xfrm>
        </p:spPr>
        <p:txBody>
          <a:bodyPr/>
          <a:lstStyle/>
          <a:p>
            <a:endParaRPr lang="en-US"/>
          </a:p>
        </p:txBody>
      </p:sp>
      <p:sp>
        <p:nvSpPr>
          <p:cNvPr id="7" name="Text Placeholder 6"/>
          <p:cNvSpPr>
            <a:spLocks noGrp="1"/>
          </p:cNvSpPr>
          <p:nvPr>
            <p:ph type="body" sz="quarter" idx="12"/>
          </p:nvPr>
        </p:nvSpPr>
        <p:spPr>
          <a:xfrm>
            <a:off x="457200" y="4143376"/>
            <a:ext cx="8229600" cy="1595438"/>
          </a:xfrm>
        </p:spPr>
        <p:txBody>
          <a:bodyPr/>
          <a:lstStyle>
            <a:lvl1pPr>
              <a:defRPr>
                <a:latin typeface="Gill Sans MT"/>
                <a:cs typeface="Gill Sans MT"/>
              </a:defRPr>
            </a:lvl1pPr>
            <a:lvl2pPr>
              <a:defRPr>
                <a:latin typeface="Gill Sans MT"/>
                <a:cs typeface="Gill Sans MT"/>
              </a:defRPr>
            </a:lvl2pPr>
            <a:lvl3pPr>
              <a:defRPr>
                <a:latin typeface="Gill Sans MT"/>
                <a:cs typeface="Gill Sans MT"/>
              </a:defRPr>
            </a:lvl3pPr>
            <a:lvl4pPr>
              <a:defRPr>
                <a:latin typeface="Gill Sans MT"/>
                <a:cs typeface="Gill Sans MT"/>
              </a:defRPr>
            </a:lvl4pPr>
            <a:lvl5pPr>
              <a:defRPr>
                <a:latin typeface="Gill Sans MT"/>
                <a:cs typeface="Gill Sans M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506975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57199" y="1417638"/>
            <a:ext cx="2614613" cy="2035175"/>
          </a:xfrm>
        </p:spPr>
        <p:txBody>
          <a:bodyPr/>
          <a:lstStyle/>
          <a:p>
            <a:endParaRPr lang="en-US"/>
          </a:p>
        </p:txBody>
      </p:sp>
      <p:sp>
        <p:nvSpPr>
          <p:cNvPr id="5" name="Picture Placeholder 3"/>
          <p:cNvSpPr>
            <a:spLocks noGrp="1"/>
          </p:cNvSpPr>
          <p:nvPr>
            <p:ph type="pic" sz="quarter" idx="11"/>
          </p:nvPr>
        </p:nvSpPr>
        <p:spPr>
          <a:xfrm>
            <a:off x="3182937" y="1417638"/>
            <a:ext cx="2746375" cy="2035175"/>
          </a:xfrm>
        </p:spPr>
        <p:txBody>
          <a:bodyPr/>
          <a:lstStyle/>
          <a:p>
            <a:endParaRPr lang="en-US"/>
          </a:p>
        </p:txBody>
      </p:sp>
      <p:sp>
        <p:nvSpPr>
          <p:cNvPr id="6" name="Picture Placeholder 3"/>
          <p:cNvSpPr>
            <a:spLocks noGrp="1"/>
          </p:cNvSpPr>
          <p:nvPr>
            <p:ph type="pic" sz="quarter" idx="12"/>
          </p:nvPr>
        </p:nvSpPr>
        <p:spPr>
          <a:xfrm>
            <a:off x="6040438" y="1417638"/>
            <a:ext cx="2646362" cy="2035175"/>
          </a:xfrm>
        </p:spPr>
        <p:txBody>
          <a:bodyPr/>
          <a:lstStyle/>
          <a:p>
            <a:endParaRPr lang="en-US"/>
          </a:p>
        </p:txBody>
      </p:sp>
      <p:sp>
        <p:nvSpPr>
          <p:cNvPr id="8" name="Content Placeholder 7"/>
          <p:cNvSpPr>
            <a:spLocks noGrp="1"/>
          </p:cNvSpPr>
          <p:nvPr>
            <p:ph sz="quarter" idx="13"/>
          </p:nvPr>
        </p:nvSpPr>
        <p:spPr>
          <a:xfrm>
            <a:off x="457200" y="3611563"/>
            <a:ext cx="8229600" cy="2547937"/>
          </a:xfrm>
        </p:spPr>
        <p:txBody>
          <a:bodyPr/>
          <a:lstStyle>
            <a:lvl1pPr>
              <a:defRPr>
                <a:latin typeface="Gill Sans MT"/>
                <a:cs typeface="Gill Sans MT"/>
              </a:defRPr>
            </a:lvl1pPr>
            <a:lvl2pPr>
              <a:defRPr>
                <a:latin typeface="Gill Sans MT"/>
                <a:cs typeface="Gill Sans MT"/>
              </a:defRPr>
            </a:lvl2pPr>
            <a:lvl3pPr>
              <a:defRPr>
                <a:latin typeface="Gill Sans MT"/>
                <a:cs typeface="Gill Sans MT"/>
              </a:defRPr>
            </a:lvl3pPr>
            <a:lvl4pPr>
              <a:defRPr>
                <a:latin typeface="Gill Sans MT"/>
                <a:cs typeface="Gill Sans MT"/>
              </a:defRPr>
            </a:lvl4pPr>
            <a:lvl5pPr>
              <a:defRPr>
                <a:latin typeface="Gill Sans MT"/>
                <a:cs typeface="Gill Sans M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23242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57200" y="1417638"/>
            <a:ext cx="8229600" cy="4765675"/>
          </a:xfrm>
        </p:spPr>
        <p:txBody>
          <a:bodyPr/>
          <a:lstStyle/>
          <a:p>
            <a:endParaRPr lang="en-US"/>
          </a:p>
        </p:txBody>
      </p:sp>
    </p:spTree>
    <p:extLst>
      <p:ext uri="{BB962C8B-B14F-4D97-AF65-F5344CB8AC3E}">
        <p14:creationId xmlns:p14="http://schemas.microsoft.com/office/powerpoint/2010/main" val="638910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Chart Placeholder 3"/>
          <p:cNvSpPr>
            <a:spLocks noGrp="1"/>
          </p:cNvSpPr>
          <p:nvPr>
            <p:ph type="chart" sz="quarter" idx="10"/>
          </p:nvPr>
        </p:nvSpPr>
        <p:spPr>
          <a:xfrm>
            <a:off x="457200" y="1563688"/>
            <a:ext cx="4027488" cy="4564062"/>
          </a:xfrm>
        </p:spPr>
        <p:txBody>
          <a:bodyPr/>
          <a:lstStyle/>
          <a:p>
            <a:endParaRPr lang="en-US"/>
          </a:p>
        </p:txBody>
      </p:sp>
      <p:sp>
        <p:nvSpPr>
          <p:cNvPr id="6" name="Content Placeholder 5"/>
          <p:cNvSpPr>
            <a:spLocks noGrp="1"/>
          </p:cNvSpPr>
          <p:nvPr>
            <p:ph sz="quarter" idx="11"/>
          </p:nvPr>
        </p:nvSpPr>
        <p:spPr>
          <a:xfrm>
            <a:off x="4643438" y="1563688"/>
            <a:ext cx="4043361" cy="456406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884062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DMPS-Background-2.jpg"/>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7"/>
          <p:cNvSpPr/>
          <p:nvPr userDrawn="1"/>
        </p:nvSpPr>
        <p:spPr>
          <a:xfrm>
            <a:off x="0" y="6302374"/>
            <a:ext cx="9144000" cy="555625"/>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DMPS logo .jpg"/>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4195771" y="6390010"/>
            <a:ext cx="765166" cy="321370"/>
          </a:xfrm>
          <a:prstGeom prst="rect">
            <a:avLst/>
          </a:prstGeom>
          <a:ln>
            <a:solidFill>
              <a:schemeClr val="bg1"/>
            </a:solidFill>
          </a:ln>
        </p:spPr>
      </p:pic>
    </p:spTree>
    <p:extLst>
      <p:ext uri="{BB962C8B-B14F-4D97-AF65-F5344CB8AC3E}">
        <p14:creationId xmlns:p14="http://schemas.microsoft.com/office/powerpoint/2010/main" val="5346192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5" r:id="rId4"/>
    <p:sldLayoutId id="2147483657" r:id="rId5"/>
    <p:sldLayoutId id="2147483658" r:id="rId6"/>
    <p:sldLayoutId id="2147483656" r:id="rId7"/>
    <p:sldLayoutId id="2147483659" r:id="rId8"/>
    <p:sldLayoutId id="2147483660" r:id="rId9"/>
    <p:sldLayoutId id="2147483661" r:id="rId10"/>
    <p:sldLayoutId id="2147483654" r:id="rId11"/>
    <p:sldLayoutId id="2147483662" r:id="rId12"/>
    <p:sldLayoutId id="2147483651" r:id="rId13"/>
    <p:sldLayoutId id="2147483664" r:id="rId14"/>
  </p:sldLayoutIdLst>
  <p:txStyles>
    <p:titleStyle>
      <a:lvl1pPr algn="ctr" defTabSz="457200" rtl="0" eaLnBrk="1" latinLnBrk="0" hangingPunct="1">
        <a:spcBef>
          <a:spcPct val="0"/>
        </a:spcBef>
        <a:buNone/>
        <a:defRPr sz="3600" b="1" i="0" kern="1200">
          <a:solidFill>
            <a:schemeClr val="bg1"/>
          </a:solidFill>
          <a:latin typeface="Gill Sans MT"/>
          <a:ea typeface="+mj-ea"/>
          <a:cs typeface="Gill Sans MT"/>
        </a:defRPr>
      </a:lvl1pPr>
    </p:titleStyle>
    <p:bodyStyle>
      <a:lvl1pPr marL="347472" indent="-342900" algn="l" defTabSz="457200" rtl="0" eaLnBrk="1" latinLnBrk="0" hangingPunct="1">
        <a:spcBef>
          <a:spcPts val="500"/>
        </a:spcBef>
        <a:spcAft>
          <a:spcPts val="800"/>
        </a:spcAft>
        <a:buFont typeface="Arial"/>
        <a:buChar char="•"/>
        <a:defRPr sz="3200" kern="1200">
          <a:solidFill>
            <a:srgbClr val="626262"/>
          </a:solidFill>
          <a:latin typeface="Gill Sans MT"/>
          <a:ea typeface="+mn-ea"/>
          <a:cs typeface="Gill Sans MT"/>
        </a:defRPr>
      </a:lvl1pPr>
      <a:lvl2pPr marL="457200" indent="0" algn="l" defTabSz="457200" rtl="0" eaLnBrk="1" latinLnBrk="0" hangingPunct="1">
        <a:spcBef>
          <a:spcPct val="20000"/>
        </a:spcBef>
        <a:buFont typeface="Arial"/>
        <a:buChar char="–"/>
        <a:defRPr sz="2800" kern="1200">
          <a:solidFill>
            <a:srgbClr val="626262"/>
          </a:solidFill>
          <a:latin typeface="Gill Sans"/>
          <a:ea typeface="+mn-ea"/>
          <a:cs typeface="Gill Sans"/>
        </a:defRPr>
      </a:lvl2pPr>
      <a:lvl3pPr marL="1143000" indent="-228600" algn="l" defTabSz="457200" rtl="0" eaLnBrk="1" latinLnBrk="0" hangingPunct="1">
        <a:spcBef>
          <a:spcPct val="20000"/>
        </a:spcBef>
        <a:buFont typeface="Arial"/>
        <a:buChar char="•"/>
        <a:defRPr sz="2400" kern="1200">
          <a:solidFill>
            <a:srgbClr val="626262"/>
          </a:solidFill>
          <a:latin typeface="Gill Sans"/>
          <a:ea typeface="+mn-ea"/>
          <a:cs typeface="Gill Sans"/>
        </a:defRPr>
      </a:lvl3pPr>
      <a:lvl4pPr marL="1600200" indent="-228600" algn="l" defTabSz="457200" rtl="0" eaLnBrk="1" latinLnBrk="0" hangingPunct="1">
        <a:spcBef>
          <a:spcPct val="20000"/>
        </a:spcBef>
        <a:buFont typeface="Arial"/>
        <a:buChar char="–"/>
        <a:defRPr sz="2000" kern="1200">
          <a:solidFill>
            <a:srgbClr val="626262"/>
          </a:solidFill>
          <a:latin typeface="Gill Sans"/>
          <a:ea typeface="+mn-ea"/>
          <a:cs typeface="Gill Sans"/>
        </a:defRPr>
      </a:lvl4pPr>
      <a:lvl5pPr marL="2057400" indent="-228600" algn="l" defTabSz="457200" rtl="0" eaLnBrk="1" latinLnBrk="0" hangingPunct="1">
        <a:spcBef>
          <a:spcPct val="20000"/>
        </a:spcBef>
        <a:buFont typeface="Arial"/>
        <a:buChar char="»"/>
        <a:defRPr sz="2000" kern="1200">
          <a:solidFill>
            <a:srgbClr val="626262"/>
          </a:solidFill>
          <a:latin typeface="Gill Sans"/>
          <a:ea typeface="+mn-ea"/>
          <a:cs typeface="Gill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hyperlink" Target="https://youtu.be/ZFhS7ptPjb8"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95819"/>
            <a:ext cx="6705600" cy="1894362"/>
          </a:xfrm>
        </p:spPr>
        <p:txBody>
          <a:bodyPr>
            <a:normAutofit/>
          </a:bodyPr>
          <a:lstStyle/>
          <a:p>
            <a:r>
              <a:rPr lang="en-US" sz="4400" dirty="0" smtClean="0"/>
              <a:t>Brother 2 Brother: </a:t>
            </a:r>
            <a:br>
              <a:rPr lang="en-US" sz="4400" dirty="0" smtClean="0"/>
            </a:br>
            <a:r>
              <a:rPr lang="en-US" sz="2400" dirty="0" smtClean="0"/>
              <a:t>The Blueprint for Establishing a Mentoring Program for Boys of Color</a:t>
            </a:r>
            <a:endParaRPr lang="en-US" sz="2400" dirty="0"/>
          </a:p>
        </p:txBody>
      </p:sp>
      <p:sp>
        <p:nvSpPr>
          <p:cNvPr id="3" name="Subtitle 2"/>
          <p:cNvSpPr>
            <a:spLocks noGrp="1"/>
          </p:cNvSpPr>
          <p:nvPr>
            <p:ph type="subTitle" idx="1"/>
          </p:nvPr>
        </p:nvSpPr>
        <p:spPr>
          <a:xfrm>
            <a:off x="1371600" y="3797894"/>
            <a:ext cx="6400800" cy="1507530"/>
          </a:xfrm>
        </p:spPr>
        <p:txBody>
          <a:bodyPr>
            <a:noAutofit/>
          </a:bodyPr>
          <a:lstStyle/>
          <a:p>
            <a:r>
              <a:rPr lang="en-US" sz="2400" dirty="0" smtClean="0"/>
              <a:t>Brian Tate</a:t>
            </a:r>
          </a:p>
          <a:p>
            <a:r>
              <a:rPr lang="en-US" sz="2400" dirty="0" smtClean="0"/>
              <a:t>School Improvement Leader</a:t>
            </a:r>
          </a:p>
          <a:p>
            <a:r>
              <a:rPr lang="en-US" sz="2400" dirty="0" smtClean="0"/>
              <a:t>B2B Administrator, Hiatt Middle School</a:t>
            </a:r>
            <a:endParaRPr lang="en-US" sz="2400" dirty="0"/>
          </a:p>
        </p:txBody>
      </p:sp>
      <p:sp>
        <p:nvSpPr>
          <p:cNvPr id="4" name="Title 1"/>
          <p:cNvSpPr txBox="1">
            <a:spLocks/>
          </p:cNvSpPr>
          <p:nvPr/>
        </p:nvSpPr>
        <p:spPr>
          <a:xfrm>
            <a:off x="1524000" y="1143000"/>
            <a:ext cx="6705600" cy="1894362"/>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5400" b="1" i="0" kern="1200">
                <a:solidFill>
                  <a:schemeClr val="bg1"/>
                </a:solidFill>
                <a:latin typeface="Gill Sans MT"/>
                <a:ea typeface="+mj-ea"/>
                <a:cs typeface="Gill Sans MT"/>
              </a:defRPr>
            </a:lvl1pPr>
          </a:lstStyle>
          <a:p>
            <a:r>
              <a:rPr lang="en-US" sz="4400" dirty="0" smtClean="0"/>
              <a:t/>
            </a:r>
            <a:br>
              <a:rPr lang="en-US" sz="4400" dirty="0" smtClean="0"/>
            </a:br>
            <a:endParaRPr lang="en-US" sz="2700" dirty="0"/>
          </a:p>
        </p:txBody>
      </p:sp>
      <p:pic>
        <p:nvPicPr>
          <p:cNvPr id="5" name="Picture 4"/>
          <p:cNvPicPr>
            <a:picLocks noChangeAspect="1"/>
          </p:cNvPicPr>
          <p:nvPr/>
        </p:nvPicPr>
        <p:blipFill>
          <a:blip r:embed="rId2"/>
          <a:stretch>
            <a:fillRect/>
          </a:stretch>
        </p:blipFill>
        <p:spPr>
          <a:xfrm>
            <a:off x="3799347" y="1925630"/>
            <a:ext cx="1545305" cy="1276284"/>
          </a:xfrm>
          <a:prstGeom prst="rect">
            <a:avLst/>
          </a:prstGeom>
        </p:spPr>
      </p:pic>
    </p:spTree>
    <p:extLst>
      <p:ext uri="{BB962C8B-B14F-4D97-AF65-F5344CB8AC3E}">
        <p14:creationId xmlns:p14="http://schemas.microsoft.com/office/powerpoint/2010/main" val="4847721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439" y="140599"/>
            <a:ext cx="8229600" cy="1143000"/>
          </a:xfrm>
        </p:spPr>
        <p:txBody>
          <a:bodyPr>
            <a:normAutofit/>
          </a:bodyPr>
          <a:lstStyle/>
          <a:p>
            <a:r>
              <a:rPr lang="en-US" dirty="0" smtClean="0"/>
              <a:t>Program Goals</a:t>
            </a:r>
            <a:endParaRPr lang="en-US" dirty="0"/>
          </a:p>
        </p:txBody>
      </p:sp>
      <p:sp>
        <p:nvSpPr>
          <p:cNvPr id="3" name="Content Placeholder 2"/>
          <p:cNvSpPr>
            <a:spLocks noGrp="1"/>
          </p:cNvSpPr>
          <p:nvPr>
            <p:ph idx="1"/>
          </p:nvPr>
        </p:nvSpPr>
        <p:spPr>
          <a:xfrm>
            <a:off x="121439" y="1283599"/>
            <a:ext cx="8229600" cy="4693356"/>
          </a:xfrm>
        </p:spPr>
        <p:txBody>
          <a:bodyPr>
            <a:normAutofit/>
          </a:bodyPr>
          <a:lstStyle/>
          <a:p>
            <a:r>
              <a:rPr lang="en-US" sz="4000" dirty="0" smtClean="0"/>
              <a:t>Goal #4:  To create and encourage collaborative relationships between students, members of the school district community, and the larger Des Moines community</a:t>
            </a:r>
          </a:p>
          <a:p>
            <a:pPr lvl="1"/>
            <a:r>
              <a:rPr lang="en-US" dirty="0" smtClean="0"/>
              <a:t> Objective #1:  Establish and strengthen our relationships with members of our school and wider district community</a:t>
            </a:r>
            <a:endParaRPr lang="en-US" dirty="0"/>
          </a:p>
          <a:p>
            <a:pPr marL="4572" indent="0">
              <a:buNone/>
            </a:pPr>
            <a:endParaRPr lang="en-US" dirty="0" smtClean="0"/>
          </a:p>
        </p:txBody>
      </p:sp>
    </p:spTree>
    <p:extLst>
      <p:ext uri="{BB962C8B-B14F-4D97-AF65-F5344CB8AC3E}">
        <p14:creationId xmlns:p14="http://schemas.microsoft.com/office/powerpoint/2010/main" val="40589237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7638"/>
            <a:ext cx="8229600" cy="1143000"/>
          </a:xfrm>
        </p:spPr>
        <p:txBody>
          <a:bodyPr>
            <a:normAutofit/>
          </a:bodyPr>
          <a:lstStyle/>
          <a:p>
            <a:r>
              <a:rPr lang="en-US" dirty="0" smtClean="0"/>
              <a:t>Program Description</a:t>
            </a:r>
            <a:endParaRPr lang="en-US" dirty="0"/>
          </a:p>
        </p:txBody>
      </p:sp>
      <p:sp>
        <p:nvSpPr>
          <p:cNvPr id="3" name="Content Placeholder 2"/>
          <p:cNvSpPr>
            <a:spLocks noGrp="1"/>
          </p:cNvSpPr>
          <p:nvPr>
            <p:ph idx="1"/>
          </p:nvPr>
        </p:nvSpPr>
        <p:spPr>
          <a:xfrm>
            <a:off x="19757" y="1417638"/>
            <a:ext cx="8630355" cy="4875918"/>
          </a:xfrm>
        </p:spPr>
        <p:txBody>
          <a:bodyPr>
            <a:normAutofit lnSpcReduction="10000"/>
          </a:bodyPr>
          <a:lstStyle/>
          <a:p>
            <a:r>
              <a:rPr lang="en-US" dirty="0" smtClean="0"/>
              <a:t>Program Description</a:t>
            </a:r>
            <a:endParaRPr lang="en-US" dirty="0"/>
          </a:p>
          <a:p>
            <a:pPr lvl="1"/>
            <a:r>
              <a:rPr lang="en-US" dirty="0" smtClean="0"/>
              <a:t>Academic Tutoring:  </a:t>
            </a:r>
          </a:p>
          <a:p>
            <a:pPr lvl="2"/>
            <a:r>
              <a:rPr lang="en-US" dirty="0" smtClean="0"/>
              <a:t>Monthly Grade Checks</a:t>
            </a:r>
            <a:endParaRPr lang="en-US" dirty="0"/>
          </a:p>
          <a:p>
            <a:pPr lvl="2"/>
            <a:r>
              <a:rPr lang="en-US" dirty="0" smtClean="0"/>
              <a:t>Eligibility Policy/</a:t>
            </a:r>
            <a:endParaRPr lang="en-US" dirty="0" smtClean="0"/>
          </a:p>
          <a:p>
            <a:pPr lvl="1"/>
            <a:r>
              <a:rPr lang="en-US" dirty="0" smtClean="0"/>
              <a:t>Leadership Opportunities:</a:t>
            </a:r>
          </a:p>
          <a:p>
            <a:pPr lvl="2"/>
            <a:r>
              <a:rPr lang="en-US" dirty="0" smtClean="0"/>
              <a:t>Service Learning Projects</a:t>
            </a:r>
            <a:endParaRPr lang="en-US" dirty="0"/>
          </a:p>
          <a:p>
            <a:pPr lvl="2"/>
            <a:r>
              <a:rPr lang="en-US" dirty="0" smtClean="0"/>
              <a:t>Reading buddies</a:t>
            </a:r>
          </a:p>
          <a:p>
            <a:pPr lvl="2"/>
            <a:r>
              <a:rPr lang="en-US" dirty="0" smtClean="0"/>
              <a:t>Facilitating projects during Enrichment/Advisory</a:t>
            </a:r>
            <a:endParaRPr lang="en-US" dirty="0"/>
          </a:p>
          <a:p>
            <a:pPr lvl="1"/>
            <a:r>
              <a:rPr lang="en-US" dirty="0" smtClean="0"/>
              <a:t>Program Activities:</a:t>
            </a:r>
            <a:endParaRPr lang="en-US" dirty="0"/>
          </a:p>
          <a:p>
            <a:pPr lvl="2"/>
            <a:r>
              <a:rPr lang="en-US" dirty="0" smtClean="0"/>
              <a:t>B2B Meetings, BMW Speakers</a:t>
            </a:r>
            <a:endParaRPr lang="en-US" dirty="0"/>
          </a:p>
          <a:p>
            <a:pPr lvl="2"/>
            <a:r>
              <a:rPr lang="en-US" dirty="0" smtClean="0"/>
              <a:t>Field Trips, College Visits, Service Projects</a:t>
            </a:r>
            <a:endParaRPr lang="en-US" dirty="0"/>
          </a:p>
          <a:p>
            <a:pPr marL="4572" indent="0">
              <a:buNone/>
            </a:pPr>
            <a:endParaRPr lang="en-US" dirty="0" smtClean="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65643" y="1417638"/>
            <a:ext cx="3878357" cy="2908768"/>
          </a:xfrm>
          <a:prstGeom prst="rect">
            <a:avLst/>
          </a:prstGeom>
        </p:spPr>
      </p:pic>
    </p:spTree>
    <p:extLst>
      <p:ext uri="{BB962C8B-B14F-4D97-AF65-F5344CB8AC3E}">
        <p14:creationId xmlns:p14="http://schemas.microsoft.com/office/powerpoint/2010/main" val="23752094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Program Evaluation</a:t>
            </a:r>
            <a:endParaRPr lang="en-US" dirty="0"/>
          </a:p>
        </p:txBody>
      </p:sp>
      <p:sp>
        <p:nvSpPr>
          <p:cNvPr id="3" name="Content Placeholder 2"/>
          <p:cNvSpPr>
            <a:spLocks noGrp="1"/>
          </p:cNvSpPr>
          <p:nvPr>
            <p:ph idx="1"/>
          </p:nvPr>
        </p:nvSpPr>
        <p:spPr>
          <a:xfrm>
            <a:off x="3872089" y="1417638"/>
            <a:ext cx="5159022" cy="4887912"/>
          </a:xfrm>
        </p:spPr>
        <p:txBody>
          <a:bodyPr>
            <a:normAutofit/>
          </a:bodyPr>
          <a:lstStyle/>
          <a:p>
            <a:r>
              <a:rPr lang="en-US" dirty="0" smtClean="0"/>
              <a:t>Grades</a:t>
            </a:r>
          </a:p>
          <a:p>
            <a:r>
              <a:rPr lang="en-US" dirty="0" smtClean="0"/>
              <a:t>Attendance</a:t>
            </a:r>
          </a:p>
          <a:p>
            <a:r>
              <a:rPr lang="en-US" dirty="0" smtClean="0"/>
              <a:t>Level II Referrals</a:t>
            </a:r>
          </a:p>
          <a:p>
            <a:r>
              <a:rPr lang="en-US" dirty="0" smtClean="0"/>
              <a:t>Other Disciplines</a:t>
            </a:r>
            <a:endParaRPr lang="en-US" dirty="0" smtClean="0"/>
          </a:p>
          <a:p>
            <a:r>
              <a:rPr lang="en-US" dirty="0" smtClean="0"/>
              <a:t>Assessments (MAP, IA Assessments)</a:t>
            </a:r>
            <a:endParaRPr lang="en-US" dirty="0"/>
          </a:p>
          <a:p>
            <a:r>
              <a:rPr lang="en-US" dirty="0" smtClean="0"/>
              <a:t>Extra-Curricular Activities</a:t>
            </a:r>
            <a:endParaRPr lang="en-US" dirty="0" smtClean="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942" y="1626066"/>
            <a:ext cx="3436470" cy="1782669"/>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2666" y="3617163"/>
            <a:ext cx="2249021" cy="2998695"/>
          </a:xfrm>
          <a:prstGeom prst="rect">
            <a:avLst/>
          </a:prstGeom>
        </p:spPr>
      </p:pic>
    </p:spTree>
    <p:extLst>
      <p:ext uri="{BB962C8B-B14F-4D97-AF65-F5344CB8AC3E}">
        <p14:creationId xmlns:p14="http://schemas.microsoft.com/office/powerpoint/2010/main" val="31765168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Community Support &amp; Networks</a:t>
            </a:r>
            <a:endParaRPr lang="en-US" dirty="0"/>
          </a:p>
        </p:txBody>
      </p:sp>
      <p:sp>
        <p:nvSpPr>
          <p:cNvPr id="3" name="Content Placeholder 2"/>
          <p:cNvSpPr>
            <a:spLocks noGrp="1"/>
          </p:cNvSpPr>
          <p:nvPr>
            <p:ph idx="1"/>
          </p:nvPr>
        </p:nvSpPr>
        <p:spPr>
          <a:xfrm>
            <a:off x="3872089" y="1417638"/>
            <a:ext cx="5159022" cy="4887912"/>
          </a:xfrm>
        </p:spPr>
        <p:txBody>
          <a:bodyPr>
            <a:normAutofit fontScale="92500" lnSpcReduction="10000"/>
          </a:bodyPr>
          <a:lstStyle/>
          <a:p>
            <a:r>
              <a:rPr lang="en-US" dirty="0" smtClean="0"/>
              <a:t>Student African-American Brotherhood</a:t>
            </a:r>
            <a:endParaRPr lang="en-US" dirty="0"/>
          </a:p>
          <a:p>
            <a:r>
              <a:rPr lang="en-US" dirty="0" smtClean="0"/>
              <a:t>Des Moines Public Schools</a:t>
            </a:r>
          </a:p>
          <a:p>
            <a:r>
              <a:rPr lang="en-US" dirty="0" smtClean="0"/>
              <a:t>Drake University</a:t>
            </a:r>
          </a:p>
          <a:p>
            <a:r>
              <a:rPr lang="en-US" dirty="0" smtClean="0"/>
              <a:t>Polk County Betterment Grant</a:t>
            </a:r>
          </a:p>
          <a:p>
            <a:r>
              <a:rPr lang="en-US" dirty="0" smtClean="0"/>
              <a:t>Seneca Companies (Hiatt)</a:t>
            </a:r>
          </a:p>
          <a:p>
            <a:r>
              <a:rPr lang="en-US" dirty="0" smtClean="0"/>
              <a:t>Wells Fargo (Hiatt)</a:t>
            </a:r>
          </a:p>
          <a:p>
            <a:r>
              <a:rPr lang="en-US" dirty="0" smtClean="0"/>
              <a:t>Merck Corporation (Hiatt)</a:t>
            </a:r>
          </a:p>
          <a:p>
            <a:pPr marL="4572" indent="0">
              <a:buNone/>
            </a:pPr>
            <a:endParaRPr lang="en-US" dirty="0" smtClean="0"/>
          </a:p>
        </p:txBody>
      </p:sp>
      <p:pic>
        <p:nvPicPr>
          <p:cNvPr id="4" name="Picture 3"/>
          <p:cNvPicPr>
            <a:picLocks noChangeAspect="1"/>
          </p:cNvPicPr>
          <p:nvPr/>
        </p:nvPicPr>
        <p:blipFill>
          <a:blip r:embed="rId2"/>
          <a:stretch>
            <a:fillRect/>
          </a:stretch>
        </p:blipFill>
        <p:spPr>
          <a:xfrm>
            <a:off x="457200" y="1657350"/>
            <a:ext cx="2857500" cy="1181100"/>
          </a:xfrm>
          <a:prstGeom prst="rect">
            <a:avLst/>
          </a:prstGeom>
        </p:spPr>
      </p:pic>
      <p:pic>
        <p:nvPicPr>
          <p:cNvPr id="7" name="Picture 6"/>
          <p:cNvPicPr>
            <a:picLocks noChangeAspect="1"/>
          </p:cNvPicPr>
          <p:nvPr/>
        </p:nvPicPr>
        <p:blipFill>
          <a:blip r:embed="rId3"/>
          <a:stretch>
            <a:fillRect/>
          </a:stretch>
        </p:blipFill>
        <p:spPr>
          <a:xfrm>
            <a:off x="354895" y="3100574"/>
            <a:ext cx="1809750" cy="1771650"/>
          </a:xfrm>
          <a:prstGeom prst="rect">
            <a:avLst/>
          </a:prstGeom>
        </p:spPr>
      </p:pic>
      <p:pic>
        <p:nvPicPr>
          <p:cNvPr id="8" name="Picture 7"/>
          <p:cNvPicPr>
            <a:picLocks noChangeAspect="1"/>
          </p:cNvPicPr>
          <p:nvPr/>
        </p:nvPicPr>
        <p:blipFill>
          <a:blip r:embed="rId4"/>
          <a:stretch>
            <a:fillRect/>
          </a:stretch>
        </p:blipFill>
        <p:spPr>
          <a:xfrm>
            <a:off x="161925" y="5418044"/>
            <a:ext cx="1724025" cy="857250"/>
          </a:xfrm>
          <a:prstGeom prst="rect">
            <a:avLst/>
          </a:prstGeom>
        </p:spPr>
      </p:pic>
      <p:pic>
        <p:nvPicPr>
          <p:cNvPr id="9" name="Picture 8"/>
          <p:cNvPicPr>
            <a:picLocks noChangeAspect="1"/>
          </p:cNvPicPr>
          <p:nvPr/>
        </p:nvPicPr>
        <p:blipFill>
          <a:blip r:embed="rId5"/>
          <a:stretch>
            <a:fillRect/>
          </a:stretch>
        </p:blipFill>
        <p:spPr>
          <a:xfrm>
            <a:off x="2295028" y="4296946"/>
            <a:ext cx="1446678" cy="1751615"/>
          </a:xfrm>
          <a:prstGeom prst="rect">
            <a:avLst/>
          </a:prstGeom>
        </p:spPr>
      </p:pic>
    </p:spTree>
    <p:extLst>
      <p:ext uri="{BB962C8B-B14F-4D97-AF65-F5344CB8AC3E}">
        <p14:creationId xmlns:p14="http://schemas.microsoft.com/office/powerpoint/2010/main" val="1994243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CONTACT INFORMATION</a:t>
            </a:r>
            <a:endParaRPr lang="en-US" dirty="0"/>
          </a:p>
        </p:txBody>
      </p:sp>
      <p:sp>
        <p:nvSpPr>
          <p:cNvPr id="3" name="Content Placeholder 2"/>
          <p:cNvSpPr>
            <a:spLocks noGrp="1"/>
          </p:cNvSpPr>
          <p:nvPr>
            <p:ph sz="half" idx="1"/>
          </p:nvPr>
        </p:nvSpPr>
        <p:spPr/>
        <p:txBody>
          <a:bodyPr>
            <a:normAutofit/>
          </a:bodyPr>
          <a:lstStyle/>
          <a:p>
            <a:r>
              <a:rPr lang="en-US" dirty="0" smtClean="0"/>
              <a:t>For any information questions, donation requests, &amp; offering to be a guest speaker, please contact Brian Tate (B2B Administrator) at brian.tate@dmschools.org</a:t>
            </a:r>
            <a:endParaRPr lang="en-US" dirty="0"/>
          </a:p>
          <a:p>
            <a:pPr marL="4572" indent="0">
              <a:buNone/>
            </a:pPr>
            <a:endParaRPr lang="en-US" dirty="0" smtClean="0"/>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970264" y="1600200"/>
            <a:ext cx="3394472" cy="4525963"/>
          </a:xfrm>
        </p:spPr>
      </p:pic>
    </p:spTree>
    <p:extLst>
      <p:ext uri="{BB962C8B-B14F-4D97-AF65-F5344CB8AC3E}">
        <p14:creationId xmlns:p14="http://schemas.microsoft.com/office/powerpoint/2010/main" val="19370432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 Clip </a:t>
            </a:r>
            <a:endParaRPr lang="en-US" dirty="0"/>
          </a:p>
        </p:txBody>
      </p:sp>
      <p:sp>
        <p:nvSpPr>
          <p:cNvPr id="3" name="Content Placeholder 2"/>
          <p:cNvSpPr>
            <a:spLocks noGrp="1"/>
          </p:cNvSpPr>
          <p:nvPr>
            <p:ph idx="1"/>
          </p:nvPr>
        </p:nvSpPr>
        <p:spPr>
          <a:xfrm>
            <a:off x="457199" y="1600200"/>
            <a:ext cx="8573911" cy="4525963"/>
          </a:xfrm>
        </p:spPr>
        <p:txBody>
          <a:bodyPr>
            <a:normAutofit/>
          </a:bodyPr>
          <a:lstStyle/>
          <a:p>
            <a:pPr marL="4572" indent="0">
              <a:buNone/>
            </a:pPr>
            <a:r>
              <a:rPr lang="en-US" dirty="0">
                <a:hlinkClick r:id="rId2"/>
              </a:rPr>
              <a:t>https://youtu.be/ZFhS7ptPjb8</a:t>
            </a:r>
            <a:endParaRPr lang="en-US" dirty="0"/>
          </a:p>
          <a:p>
            <a:pPr marL="4572" indent="0">
              <a:buNone/>
            </a:pPr>
            <a:r>
              <a:rPr lang="en-US" dirty="0" smtClean="0"/>
              <a:t> </a:t>
            </a:r>
          </a:p>
          <a:p>
            <a:endParaRPr lang="en-US" dirty="0" smtClean="0"/>
          </a:p>
        </p:txBody>
      </p:sp>
    </p:spTree>
    <p:extLst>
      <p:ext uri="{BB962C8B-B14F-4D97-AF65-F5344CB8AC3E}">
        <p14:creationId xmlns:p14="http://schemas.microsoft.com/office/powerpoint/2010/main" val="8477136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 </a:t>
            </a:r>
            <a:endParaRPr lang="en-US" dirty="0"/>
          </a:p>
        </p:txBody>
      </p:sp>
      <p:sp>
        <p:nvSpPr>
          <p:cNvPr id="3" name="Content Placeholder 2"/>
          <p:cNvSpPr>
            <a:spLocks noGrp="1"/>
          </p:cNvSpPr>
          <p:nvPr>
            <p:ph idx="1"/>
          </p:nvPr>
        </p:nvSpPr>
        <p:spPr>
          <a:xfrm>
            <a:off x="457199" y="1600200"/>
            <a:ext cx="8573911" cy="4525963"/>
          </a:xfrm>
        </p:spPr>
        <p:txBody>
          <a:bodyPr>
            <a:normAutofit/>
          </a:bodyPr>
          <a:lstStyle/>
          <a:p>
            <a:pPr marL="0" indent="0">
              <a:buNone/>
            </a:pPr>
            <a:r>
              <a:rPr lang="en-US" sz="5400" dirty="0">
                <a:effectLst>
                  <a:outerShdw blurRad="38100" dist="38100" dir="2700000" algn="tl">
                    <a:srgbClr val="000000">
                      <a:alpha val="43137"/>
                    </a:srgbClr>
                  </a:outerShdw>
                </a:effectLst>
                <a:latin typeface="Impact" panose="020B0806030902050204" pitchFamily="34" charset="0"/>
              </a:rPr>
              <a:t>SAVING LIVES….</a:t>
            </a:r>
          </a:p>
          <a:p>
            <a:pPr marL="0" indent="0">
              <a:buNone/>
            </a:pPr>
            <a:r>
              <a:rPr lang="en-US" sz="5400" dirty="0">
                <a:solidFill>
                  <a:srgbClr val="C00000"/>
                </a:solidFill>
                <a:effectLst>
                  <a:outerShdw blurRad="38100" dist="38100" dir="2700000" algn="tl">
                    <a:srgbClr val="000000">
                      <a:alpha val="43137"/>
                    </a:srgbClr>
                  </a:outerShdw>
                </a:effectLst>
                <a:latin typeface="Impact" panose="020B0806030902050204" pitchFamily="34" charset="0"/>
              </a:rPr>
              <a:t>SALVAGING DREAMS!!!</a:t>
            </a:r>
          </a:p>
          <a:p>
            <a:pPr marL="0" indent="0">
              <a:buNone/>
            </a:pPr>
            <a:r>
              <a:rPr lang="en-US" sz="5400" dirty="0">
                <a:effectLst>
                  <a:outerShdw blurRad="38100" dist="38100" dir="2700000" algn="tl">
                    <a:srgbClr val="000000">
                      <a:alpha val="43137"/>
                    </a:srgbClr>
                  </a:outerShdw>
                </a:effectLst>
                <a:latin typeface="Harlow Solid Italic" panose="04030604020F02020D02" pitchFamily="82" charset="0"/>
              </a:rPr>
              <a:t>I am my brother’s keeper…</a:t>
            </a:r>
          </a:p>
          <a:p>
            <a:pPr marL="0" indent="0">
              <a:buNone/>
            </a:pPr>
            <a:r>
              <a:rPr lang="en-US" sz="5400" dirty="0">
                <a:solidFill>
                  <a:srgbClr val="C00000"/>
                </a:solidFill>
                <a:effectLst>
                  <a:outerShdw blurRad="38100" dist="38100" dir="2700000" algn="tl">
                    <a:srgbClr val="000000">
                      <a:alpha val="43137"/>
                    </a:srgbClr>
                  </a:outerShdw>
                </a:effectLst>
                <a:latin typeface="Harlow Solid Italic" panose="04030604020F02020D02" pitchFamily="82" charset="0"/>
              </a:rPr>
              <a:t>And together we will Rise!</a:t>
            </a:r>
          </a:p>
          <a:p>
            <a:endParaRPr lang="en-US" dirty="0" smtClean="0"/>
          </a:p>
        </p:txBody>
      </p:sp>
    </p:spTree>
    <p:extLst>
      <p:ext uri="{BB962C8B-B14F-4D97-AF65-F5344CB8AC3E}">
        <p14:creationId xmlns:p14="http://schemas.microsoft.com/office/powerpoint/2010/main" val="34289735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“Rationale and Mission”</a:t>
            </a:r>
            <a:endParaRPr lang="en-US" dirty="0"/>
          </a:p>
        </p:txBody>
      </p:sp>
      <p:pic>
        <p:nvPicPr>
          <p:cNvPr id="10" name="Content Placeholder 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13301" y="2031233"/>
            <a:ext cx="5548393" cy="3684480"/>
          </a:xfrm>
        </p:spPr>
      </p:pic>
    </p:spTree>
    <p:extLst>
      <p:ext uri="{BB962C8B-B14F-4D97-AF65-F5344CB8AC3E}">
        <p14:creationId xmlns:p14="http://schemas.microsoft.com/office/powerpoint/2010/main" val="757747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Rationale and Mission</a:t>
            </a:r>
            <a:endParaRPr lang="en-US" dirty="0"/>
          </a:p>
        </p:txBody>
      </p:sp>
      <p:sp>
        <p:nvSpPr>
          <p:cNvPr id="7" name="Content Placeholder 6"/>
          <p:cNvSpPr>
            <a:spLocks noGrp="1"/>
          </p:cNvSpPr>
          <p:nvPr>
            <p:ph idx="1"/>
          </p:nvPr>
        </p:nvSpPr>
        <p:spPr/>
        <p:txBody>
          <a:bodyPr>
            <a:normAutofit fontScale="85000" lnSpcReduction="10000"/>
          </a:bodyPr>
          <a:lstStyle/>
          <a:p>
            <a:r>
              <a:rPr lang="en-US" dirty="0" smtClean="0"/>
              <a:t>Many of our male students exhibit behaviors that keep them from excelling in their academics, establishing positive relationships with others, and from being exposed to positive experiences that would in fact shape their thinking about their own lives</a:t>
            </a:r>
          </a:p>
          <a:p>
            <a:r>
              <a:rPr lang="en-US" dirty="0" smtClean="0"/>
              <a:t>The mission of B2B is to provide African American male students a positive experience and interaction everyday to help them grow and develop not only a positive self image of what they can become, but also build up the confidence and stamina to compete in the global society</a:t>
            </a:r>
            <a:endParaRPr lang="en-US" dirty="0"/>
          </a:p>
          <a:p>
            <a:endParaRPr lang="en-US" dirty="0"/>
          </a:p>
        </p:txBody>
      </p:sp>
    </p:spTree>
    <p:extLst>
      <p:ext uri="{BB962C8B-B14F-4D97-AF65-F5344CB8AC3E}">
        <p14:creationId xmlns:p14="http://schemas.microsoft.com/office/powerpoint/2010/main" val="9090331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Vision &amp; Mission Statements</a:t>
            </a:r>
            <a:endParaRPr lang="en-US" dirty="0"/>
          </a:p>
        </p:txBody>
      </p:sp>
      <p:sp>
        <p:nvSpPr>
          <p:cNvPr id="3" name="Content Placeholder 2"/>
          <p:cNvSpPr>
            <a:spLocks noGrp="1"/>
          </p:cNvSpPr>
          <p:nvPr>
            <p:ph idx="1"/>
          </p:nvPr>
        </p:nvSpPr>
        <p:spPr>
          <a:xfrm>
            <a:off x="457200" y="1417638"/>
            <a:ext cx="8229600" cy="4708525"/>
          </a:xfrm>
        </p:spPr>
        <p:txBody>
          <a:bodyPr>
            <a:normAutofit/>
          </a:bodyPr>
          <a:lstStyle/>
          <a:p>
            <a:r>
              <a:rPr lang="en-US" sz="2400" dirty="0" smtClean="0"/>
              <a:t>Vision Statement:  The Amos Hiatt B2B program will be the model for mentoring programs involving males of color in the Des Moines Public Schools</a:t>
            </a:r>
          </a:p>
          <a:p>
            <a:r>
              <a:rPr lang="en-US" sz="2400" dirty="0" smtClean="0"/>
              <a:t>Mission Statement:  We will inspire minds by creating an academic community that challenges students to engage in their futures</a:t>
            </a:r>
            <a:endParaRPr lang="en-US" sz="2400" dirty="0" smtClean="0"/>
          </a:p>
          <a:p>
            <a:pPr marL="4572" indent="0">
              <a:buNone/>
            </a:pPr>
            <a:endParaRPr lang="en-US" dirty="0" smtClean="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8354" y="3771900"/>
            <a:ext cx="3247292" cy="2435469"/>
          </a:xfrm>
          <a:prstGeom prst="rect">
            <a:avLst/>
          </a:prstGeom>
        </p:spPr>
      </p:pic>
    </p:spTree>
    <p:extLst>
      <p:ext uri="{BB962C8B-B14F-4D97-AF65-F5344CB8AC3E}">
        <p14:creationId xmlns:p14="http://schemas.microsoft.com/office/powerpoint/2010/main" val="14201398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Hiatt B2B Mentoring Program</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2571" y="1681552"/>
            <a:ext cx="2605636" cy="1954227"/>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0506" y="3104974"/>
            <a:ext cx="3242988" cy="2037002"/>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8958" y="4139653"/>
            <a:ext cx="2672861" cy="2004646"/>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92181" y="1417637"/>
            <a:ext cx="2772709" cy="2081613"/>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25794" y="4320326"/>
            <a:ext cx="2732194" cy="2049146"/>
          </a:xfrm>
          <a:prstGeom prst="rect">
            <a:avLst/>
          </a:prstGeom>
        </p:spPr>
      </p:pic>
    </p:spTree>
    <p:extLst>
      <p:ext uri="{BB962C8B-B14F-4D97-AF65-F5344CB8AC3E}">
        <p14:creationId xmlns:p14="http://schemas.microsoft.com/office/powerpoint/2010/main" val="27080383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Hiatt B2B Mentoring Program</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84400" y="2890650"/>
            <a:ext cx="2956412" cy="2219529"/>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313" y="4261796"/>
            <a:ext cx="2747596" cy="206276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6219" y="1639669"/>
            <a:ext cx="2697728" cy="2023296"/>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96831" y="1639669"/>
            <a:ext cx="2783218" cy="2087414"/>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67359" y="4261796"/>
            <a:ext cx="2750346" cy="2062760"/>
          </a:xfrm>
          <a:prstGeom prst="rect">
            <a:avLst/>
          </a:prstGeom>
        </p:spPr>
      </p:pic>
    </p:spTree>
    <p:extLst>
      <p:ext uri="{BB962C8B-B14F-4D97-AF65-F5344CB8AC3E}">
        <p14:creationId xmlns:p14="http://schemas.microsoft.com/office/powerpoint/2010/main" val="4565222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439" y="140599"/>
            <a:ext cx="8229600" cy="1143000"/>
          </a:xfrm>
        </p:spPr>
        <p:txBody>
          <a:bodyPr>
            <a:normAutofit/>
          </a:bodyPr>
          <a:lstStyle/>
          <a:p>
            <a:r>
              <a:rPr lang="en-US" dirty="0" smtClean="0"/>
              <a:t>Program Goals</a:t>
            </a:r>
            <a:endParaRPr lang="en-US" dirty="0"/>
          </a:p>
        </p:txBody>
      </p:sp>
      <p:sp>
        <p:nvSpPr>
          <p:cNvPr id="3" name="Content Placeholder 2"/>
          <p:cNvSpPr>
            <a:spLocks noGrp="1"/>
          </p:cNvSpPr>
          <p:nvPr>
            <p:ph idx="1"/>
          </p:nvPr>
        </p:nvSpPr>
        <p:spPr>
          <a:xfrm>
            <a:off x="121439" y="1283599"/>
            <a:ext cx="8229600" cy="4693356"/>
          </a:xfrm>
        </p:spPr>
        <p:txBody>
          <a:bodyPr>
            <a:normAutofit fontScale="92500" lnSpcReduction="10000"/>
          </a:bodyPr>
          <a:lstStyle/>
          <a:p>
            <a:r>
              <a:rPr lang="en-US" sz="4000" dirty="0" smtClean="0"/>
              <a:t>Goal #1:  To enhance the persistence of our members with a goal of lowering drop-out rates and suspension of all students </a:t>
            </a:r>
          </a:p>
          <a:p>
            <a:pPr lvl="1"/>
            <a:r>
              <a:rPr lang="en-US" dirty="0" smtClean="0"/>
              <a:t> Objective #1:  Assist the school administration in its efforts to address drop-out rates, absenteeism, and suspensions</a:t>
            </a:r>
          </a:p>
          <a:p>
            <a:pPr lvl="1"/>
            <a:r>
              <a:rPr lang="en-US" dirty="0" smtClean="0"/>
              <a:t> Objective #2:  Develop and implement programs that help maintain connections and cultivate a sense of inclusion for all members</a:t>
            </a:r>
            <a:endParaRPr lang="en-US" dirty="0"/>
          </a:p>
          <a:p>
            <a:pPr marL="4572" indent="0">
              <a:buNone/>
            </a:pPr>
            <a:endParaRPr lang="en-US" dirty="0" smtClean="0"/>
          </a:p>
        </p:txBody>
      </p:sp>
    </p:spTree>
    <p:extLst>
      <p:ext uri="{BB962C8B-B14F-4D97-AF65-F5344CB8AC3E}">
        <p14:creationId xmlns:p14="http://schemas.microsoft.com/office/powerpoint/2010/main" val="34454605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439" y="140599"/>
            <a:ext cx="8229600" cy="1143000"/>
          </a:xfrm>
        </p:spPr>
        <p:txBody>
          <a:bodyPr>
            <a:normAutofit/>
          </a:bodyPr>
          <a:lstStyle/>
          <a:p>
            <a:r>
              <a:rPr lang="en-US" dirty="0" smtClean="0"/>
              <a:t>Program Goals</a:t>
            </a:r>
            <a:endParaRPr lang="en-US" dirty="0"/>
          </a:p>
        </p:txBody>
      </p:sp>
      <p:sp>
        <p:nvSpPr>
          <p:cNvPr id="3" name="Content Placeholder 2"/>
          <p:cNvSpPr>
            <a:spLocks noGrp="1"/>
          </p:cNvSpPr>
          <p:nvPr>
            <p:ph idx="1"/>
          </p:nvPr>
        </p:nvSpPr>
        <p:spPr>
          <a:xfrm>
            <a:off x="121439" y="1283599"/>
            <a:ext cx="8229600" cy="4693356"/>
          </a:xfrm>
        </p:spPr>
        <p:txBody>
          <a:bodyPr>
            <a:normAutofit fontScale="92500"/>
          </a:bodyPr>
          <a:lstStyle/>
          <a:p>
            <a:r>
              <a:rPr lang="en-US" sz="4000" dirty="0" smtClean="0"/>
              <a:t>Goal #2:  To strive for academic excellence with goals of surpassing GPA expectations as well as creating and implementing a post-secondary plan, whether pursuing college or a career</a:t>
            </a:r>
          </a:p>
          <a:p>
            <a:pPr lvl="1"/>
            <a:r>
              <a:rPr lang="en-US" dirty="0" smtClean="0"/>
              <a:t> Objective #1:  Set specific goals for all B2B members</a:t>
            </a:r>
          </a:p>
          <a:p>
            <a:pPr lvl="1"/>
            <a:r>
              <a:rPr lang="en-US" dirty="0" smtClean="0"/>
              <a:t> Objective #2:  Complete grade checks once a month for the purpose of measuring academic progress</a:t>
            </a:r>
            <a:endParaRPr lang="en-US" dirty="0"/>
          </a:p>
          <a:p>
            <a:pPr marL="4572" indent="0">
              <a:buNone/>
            </a:pPr>
            <a:endParaRPr lang="en-US" dirty="0" smtClean="0"/>
          </a:p>
        </p:txBody>
      </p:sp>
    </p:spTree>
    <p:extLst>
      <p:ext uri="{BB962C8B-B14F-4D97-AF65-F5344CB8AC3E}">
        <p14:creationId xmlns:p14="http://schemas.microsoft.com/office/powerpoint/2010/main" val="11908852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439" y="140599"/>
            <a:ext cx="8229600" cy="1143000"/>
          </a:xfrm>
        </p:spPr>
        <p:txBody>
          <a:bodyPr>
            <a:normAutofit/>
          </a:bodyPr>
          <a:lstStyle/>
          <a:p>
            <a:r>
              <a:rPr lang="en-US" dirty="0" smtClean="0"/>
              <a:t>Program Goals</a:t>
            </a:r>
            <a:endParaRPr lang="en-US" dirty="0"/>
          </a:p>
        </p:txBody>
      </p:sp>
      <p:sp>
        <p:nvSpPr>
          <p:cNvPr id="3" name="Content Placeholder 2"/>
          <p:cNvSpPr>
            <a:spLocks noGrp="1"/>
          </p:cNvSpPr>
          <p:nvPr>
            <p:ph idx="1"/>
          </p:nvPr>
        </p:nvSpPr>
        <p:spPr>
          <a:xfrm>
            <a:off x="121439" y="1283599"/>
            <a:ext cx="8229600" cy="4693356"/>
          </a:xfrm>
        </p:spPr>
        <p:txBody>
          <a:bodyPr>
            <a:normAutofit/>
          </a:bodyPr>
          <a:lstStyle/>
          <a:p>
            <a:r>
              <a:rPr lang="en-US" sz="4000" dirty="0" smtClean="0"/>
              <a:t>Goal #3:  To enhance the image of our members as positive and active participants on campus and contributing citizens in the larger community</a:t>
            </a:r>
          </a:p>
          <a:p>
            <a:pPr lvl="1"/>
            <a:r>
              <a:rPr lang="en-US" dirty="0" smtClean="0"/>
              <a:t> Objective #1:  For each B2B member to project a positive self-image that is professional and confident</a:t>
            </a:r>
            <a:endParaRPr lang="en-US" dirty="0"/>
          </a:p>
          <a:p>
            <a:pPr marL="4572" indent="0">
              <a:buNone/>
            </a:pPr>
            <a:endParaRPr lang="en-US" dirty="0" smtClean="0"/>
          </a:p>
        </p:txBody>
      </p:sp>
    </p:spTree>
    <p:extLst>
      <p:ext uri="{BB962C8B-B14F-4D97-AF65-F5344CB8AC3E}">
        <p14:creationId xmlns:p14="http://schemas.microsoft.com/office/powerpoint/2010/main" val="73471510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3">
      <a:dk1>
        <a:srgbClr val="404040"/>
      </a:dk1>
      <a:lt1>
        <a:sysClr val="window" lastClr="FFFFFF"/>
      </a:lt1>
      <a:dk2>
        <a:srgbClr val="013668"/>
      </a:dk2>
      <a:lt2>
        <a:srgbClr val="A0C0E6"/>
      </a:lt2>
      <a:accent1>
        <a:srgbClr val="013668"/>
      </a:accent1>
      <a:accent2>
        <a:srgbClr val="EB9E00"/>
      </a:accent2>
      <a:accent3>
        <a:srgbClr val="9A3640"/>
      </a:accent3>
      <a:accent4>
        <a:srgbClr val="B1C55A"/>
      </a:accent4>
      <a:accent5>
        <a:srgbClr val="A0C0E6"/>
      </a:accent5>
      <a:accent6>
        <a:srgbClr val="8E8E8E"/>
      </a:accent6>
      <a:hlink>
        <a:srgbClr val="D5DFA9"/>
      </a:hlink>
      <a:folHlink>
        <a:srgbClr val="FECC6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18754</TotalTime>
  <Words>539</Words>
  <Application>Microsoft Office PowerPoint</Application>
  <PresentationFormat>On-screen Show (4:3)</PresentationFormat>
  <Paragraphs>65</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Gill Sans</vt:lpstr>
      <vt:lpstr>Gill Sans MT</vt:lpstr>
      <vt:lpstr>Harlow Solid Italic</vt:lpstr>
      <vt:lpstr>Impact</vt:lpstr>
      <vt:lpstr>Office Theme</vt:lpstr>
      <vt:lpstr>Brother 2 Brother:  The Blueprint for Establishing a Mentoring Program for Boys of Color</vt:lpstr>
      <vt:lpstr>“Rationale and Mission”</vt:lpstr>
      <vt:lpstr>Rationale and Mission</vt:lpstr>
      <vt:lpstr>Vision &amp; Mission Statements</vt:lpstr>
      <vt:lpstr>Hiatt B2B Mentoring Program</vt:lpstr>
      <vt:lpstr>Hiatt B2B Mentoring Program</vt:lpstr>
      <vt:lpstr>Program Goals</vt:lpstr>
      <vt:lpstr>Program Goals</vt:lpstr>
      <vt:lpstr>Program Goals</vt:lpstr>
      <vt:lpstr>Program Goals</vt:lpstr>
      <vt:lpstr>Program Description</vt:lpstr>
      <vt:lpstr>Program Evaluation</vt:lpstr>
      <vt:lpstr>Community Support &amp; Networks</vt:lpstr>
      <vt:lpstr>CONTACT INFORMATION</vt:lpstr>
      <vt:lpstr>Video Clip </vt:lpstr>
      <vt:lpstr>THANK YOU! </vt:lpstr>
    </vt:vector>
  </TitlesOfParts>
  <Company>Des Moines Public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Adam Rohwer</dc:creator>
  <cp:lastModifiedBy>Tate, Brian</cp:lastModifiedBy>
  <cp:revision>169</cp:revision>
  <cp:lastPrinted>2015-04-22T03:27:54Z</cp:lastPrinted>
  <dcterms:created xsi:type="dcterms:W3CDTF">2012-05-23T20:50:18Z</dcterms:created>
  <dcterms:modified xsi:type="dcterms:W3CDTF">2017-11-20T16:51:03Z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